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FD1F-E0F4-49F0-ADCE-649575B35F6E}" type="datetimeFigureOut">
              <a:rPr lang="en-US" smtClean="0"/>
              <a:pPr/>
              <a:t>4/12/2010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2655-B34E-4A62-A7A3-561D66E953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FD1F-E0F4-49F0-ADCE-649575B35F6E}" type="datetimeFigureOut">
              <a:rPr lang="en-US" smtClean="0"/>
              <a:pPr/>
              <a:t>4/12/2010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2655-B34E-4A62-A7A3-561D66E953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FD1F-E0F4-49F0-ADCE-649575B35F6E}" type="datetimeFigureOut">
              <a:rPr lang="en-US" smtClean="0"/>
              <a:pPr/>
              <a:t>4/12/2010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2655-B34E-4A62-A7A3-561D66E953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FD1F-E0F4-49F0-ADCE-649575B35F6E}" type="datetimeFigureOut">
              <a:rPr lang="en-US" smtClean="0"/>
              <a:pPr/>
              <a:t>4/12/2010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2655-B34E-4A62-A7A3-561D66E953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FD1F-E0F4-49F0-ADCE-649575B35F6E}" type="datetimeFigureOut">
              <a:rPr lang="en-US" smtClean="0"/>
              <a:pPr/>
              <a:t>4/12/2010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2655-B34E-4A62-A7A3-561D66E953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FD1F-E0F4-49F0-ADCE-649575B35F6E}" type="datetimeFigureOut">
              <a:rPr lang="en-US" smtClean="0"/>
              <a:pPr/>
              <a:t>4/12/2010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2655-B34E-4A62-A7A3-561D66E953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FD1F-E0F4-49F0-ADCE-649575B35F6E}" type="datetimeFigureOut">
              <a:rPr lang="en-US" smtClean="0"/>
              <a:pPr/>
              <a:t>4/12/2010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2655-B34E-4A62-A7A3-561D66E953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FD1F-E0F4-49F0-ADCE-649575B35F6E}" type="datetimeFigureOut">
              <a:rPr lang="en-US" smtClean="0"/>
              <a:pPr/>
              <a:t>4/12/2010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2655-B34E-4A62-A7A3-561D66E953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FD1F-E0F4-49F0-ADCE-649575B35F6E}" type="datetimeFigureOut">
              <a:rPr lang="en-US" smtClean="0"/>
              <a:pPr/>
              <a:t>4/12/2010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2655-B34E-4A62-A7A3-561D66E953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FD1F-E0F4-49F0-ADCE-649575B35F6E}" type="datetimeFigureOut">
              <a:rPr lang="en-US" smtClean="0"/>
              <a:pPr/>
              <a:t>4/12/2010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2655-B34E-4A62-A7A3-561D66E953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FD1F-E0F4-49F0-ADCE-649575B35F6E}" type="datetimeFigureOut">
              <a:rPr lang="en-US" smtClean="0"/>
              <a:pPr/>
              <a:t>4/12/2010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2D52655-B34E-4A62-A7A3-561D66E953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03FD1F-E0F4-49F0-ADCE-649575B35F6E}" type="datetimeFigureOut">
              <a:rPr lang="en-US" smtClean="0"/>
              <a:pPr/>
              <a:t>4/12/2010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D52655-B34E-4A62-A7A3-561D66E9530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Transient Radiation Effects Behavioral Modeling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057400"/>
            <a:ext cx="9144000" cy="23622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David Oleksy, Electrical Engineering</a:t>
            </a:r>
          </a:p>
          <a:p>
            <a:pPr algn="ctr"/>
            <a:r>
              <a:rPr lang="en-US" sz="2000" dirty="0" smtClean="0"/>
              <a:t>Hugh Barnaby, Bert </a:t>
            </a:r>
            <a:r>
              <a:rPr lang="en-US" sz="2000" dirty="0" smtClean="0"/>
              <a:t>Vermeire</a:t>
            </a:r>
            <a:r>
              <a:rPr lang="en-US" sz="2000" dirty="0" smtClean="0"/>
              <a:t>, Craig </a:t>
            </a:r>
            <a:r>
              <a:rPr lang="en-US" sz="2000" dirty="0" smtClean="0"/>
              <a:t>Birtcher</a:t>
            </a:r>
            <a:r>
              <a:rPr lang="en-US" sz="2000" dirty="0" smtClean="0"/>
              <a:t>, ASU, Stephen Buchner, NRL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2009 – 2010 Statewide Symposium</a:t>
            </a:r>
          </a:p>
          <a:p>
            <a:pPr algn="ctr"/>
            <a:r>
              <a:rPr lang="en-US" sz="2000" dirty="0" smtClean="0"/>
              <a:t>Arizona Space Grant Consortium</a:t>
            </a:r>
          </a:p>
          <a:p>
            <a:pPr algn="ctr"/>
            <a:r>
              <a:rPr lang="en-US" sz="2000" dirty="0" smtClean="0"/>
              <a:t>Kuiper</a:t>
            </a:r>
            <a:r>
              <a:rPr lang="en-US" sz="2000" dirty="0" smtClean="0"/>
              <a:t> </a:t>
            </a:r>
            <a:r>
              <a:rPr lang="en-US" sz="2000" dirty="0"/>
              <a:t>Space Sciences / </a:t>
            </a:r>
            <a:r>
              <a:rPr lang="en-US" sz="2000" dirty="0" smtClean="0"/>
              <a:t>LPL, April 17, 2010</a:t>
            </a:r>
          </a:p>
        </p:txBody>
      </p:sp>
      <p:pic>
        <p:nvPicPr>
          <p:cNvPr id="1028" name="Picture 4" descr="Arizona State Univers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5410200"/>
            <a:ext cx="2590800" cy="438151"/>
          </a:xfrm>
          <a:prstGeom prst="rect">
            <a:avLst/>
          </a:prstGeom>
          <a:noFill/>
        </p:spPr>
      </p:pic>
      <p:pic>
        <p:nvPicPr>
          <p:cNvPr id="1030" name="Picture 6" descr="http://spacegrant.arizona.edu/images/AZSGC_logos/print/azsgc_logo_transparent_l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95800"/>
            <a:ext cx="1676685" cy="223837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800600"/>
            <a:ext cx="1708150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5029200"/>
            <a:ext cx="21050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5943600"/>
            <a:ext cx="14224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Laser </a:t>
            </a:r>
            <a:r>
              <a:rPr lang="en-US" dirty="0" smtClean="0"/>
              <a:t>testing is an effective means of measuring transients in linear </a:t>
            </a:r>
            <a:r>
              <a:rPr lang="en-US" dirty="0" smtClean="0"/>
              <a:t>microcircuits</a:t>
            </a:r>
          </a:p>
          <a:p>
            <a:r>
              <a:rPr lang="en-US" dirty="0" smtClean="0"/>
              <a:t>It is advised </a:t>
            </a:r>
            <a:r>
              <a:rPr lang="en-US" dirty="0" smtClean="0"/>
              <a:t>to consider </a:t>
            </a:r>
            <a:r>
              <a:rPr lang="en-US" dirty="0" smtClean="0"/>
              <a:t>development </a:t>
            </a:r>
            <a:r>
              <a:rPr lang="en-US" dirty="0" smtClean="0"/>
              <a:t>of a laser </a:t>
            </a:r>
            <a:r>
              <a:rPr lang="en-US" dirty="0" smtClean="0"/>
              <a:t>system </a:t>
            </a:r>
            <a:r>
              <a:rPr lang="en-US" dirty="0" smtClean="0"/>
              <a:t>as a stand-alone characterization </a:t>
            </a:r>
            <a:r>
              <a:rPr lang="en-US" dirty="0" smtClean="0"/>
              <a:t>and </a:t>
            </a:r>
            <a:r>
              <a:rPr lang="en-US" dirty="0" smtClean="0"/>
              <a:t>modeling </a:t>
            </a:r>
            <a:r>
              <a:rPr lang="en-US" dirty="0" smtClean="0"/>
              <a:t>tool</a:t>
            </a:r>
          </a:p>
          <a:p>
            <a:r>
              <a:rPr lang="en-US" dirty="0" smtClean="0"/>
              <a:t>It is advised to establish collaboration between Raytheon and ASU to progress appropriately and integrate with Raytheon’s </a:t>
            </a:r>
            <a:r>
              <a:rPr lang="en-US" dirty="0" smtClean="0"/>
              <a:t>TopACT</a:t>
            </a:r>
            <a:r>
              <a:rPr lang="en-US" dirty="0" smtClean="0"/>
              <a:t> code</a:t>
            </a:r>
          </a:p>
          <a:p>
            <a:r>
              <a:rPr lang="en-US" dirty="0" smtClean="0"/>
              <a:t>Laser test data used with macro-model is cheaper, quicker and more powerful.</a:t>
            </a:r>
          </a:p>
          <a:p>
            <a:r>
              <a:rPr lang="en-US" dirty="0" smtClean="0"/>
              <a:t>TRE enabled macro-models allow better system design</a:t>
            </a:r>
            <a:endParaRPr lang="en-US" dirty="0"/>
          </a:p>
        </p:txBody>
      </p:sp>
      <p:pic>
        <p:nvPicPr>
          <p:cNvPr id="4" name="Picture 3" descr="http://spacegrant.arizona.edu/images/AZSGC_logos/print/azsgc_logo_transparent_l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8101" y="0"/>
            <a:ext cx="1105899" cy="1476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Thank you for listening</a:t>
            </a:r>
          </a:p>
          <a:p>
            <a:endParaRPr lang="en-US" sz="3200" dirty="0" smtClean="0"/>
          </a:p>
          <a:p>
            <a:r>
              <a:rPr lang="en-US" sz="3200" dirty="0" smtClean="0"/>
              <a:t>Please ask any questions you may have</a:t>
            </a:r>
            <a:endParaRPr lang="en-US" sz="3200" dirty="0"/>
          </a:p>
        </p:txBody>
      </p:sp>
      <p:pic>
        <p:nvPicPr>
          <p:cNvPr id="4" name="Picture 3" descr="http://spacegrant.arizona.edu/images/AZSGC_logos/print/azsgc_logo_transparent_l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8101" y="0"/>
            <a:ext cx="1105899" cy="1476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82000" cy="3474720"/>
          </a:xfrm>
        </p:spPr>
        <p:txBody>
          <a:bodyPr/>
          <a:lstStyle/>
          <a:p>
            <a:r>
              <a:rPr lang="en-US" dirty="0" smtClean="0"/>
              <a:t>I</a:t>
            </a:r>
            <a:r>
              <a:rPr lang="en-US" dirty="0" smtClean="0"/>
              <a:t>ncreasing </a:t>
            </a:r>
            <a:r>
              <a:rPr lang="en-US" dirty="0" smtClean="0"/>
              <a:t>sophistication of space and strategic </a:t>
            </a:r>
            <a:r>
              <a:rPr lang="en-US" dirty="0" smtClean="0"/>
              <a:t>systems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Radiation </a:t>
            </a:r>
            <a:r>
              <a:rPr lang="en-US" dirty="0" smtClean="0"/>
              <a:t>hardness demands of some </a:t>
            </a:r>
            <a:r>
              <a:rPr lang="en-US" dirty="0" smtClean="0"/>
              <a:t>missions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</a:t>
            </a:r>
            <a:r>
              <a:rPr lang="en-US" dirty="0" smtClean="0"/>
              <a:t>ew </a:t>
            </a:r>
            <a:r>
              <a:rPr lang="en-US" dirty="0" smtClean="0"/>
              <a:t>predictive modeling capabilities must be developed to support system design prior to test and integration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Plus 4"/>
          <p:cNvSpPr/>
          <p:nvPr/>
        </p:nvSpPr>
        <p:spPr>
          <a:xfrm>
            <a:off x="609600" y="2362200"/>
            <a:ext cx="609600" cy="609600"/>
          </a:xfrm>
          <a:prstGeom prst="mathPlus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Equal 5"/>
          <p:cNvSpPr/>
          <p:nvPr/>
        </p:nvSpPr>
        <p:spPr>
          <a:xfrm>
            <a:off x="609600" y="3429000"/>
            <a:ext cx="609600" cy="457200"/>
          </a:xfrm>
          <a:prstGeom prst="mathEqual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 descr="http://spacegrant.arizona.edu/images/AZSGC_logos/print/azsgc_logo_transparent_l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8101" y="0"/>
            <a:ext cx="1105899" cy="1476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Effects </a:t>
            </a:r>
            <a:r>
              <a:rPr lang="en-US" dirty="0" smtClean="0"/>
              <a:t> of Concern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We are focused on </a:t>
            </a:r>
            <a:r>
              <a:rPr lang="en-US" dirty="0" smtClean="0"/>
              <a:t>errors caused by high energy ion exposures, which lead to single event effects and </a:t>
            </a:r>
            <a:r>
              <a:rPr lang="en-US" dirty="0" smtClean="0"/>
              <a:t>transients</a:t>
            </a:r>
          </a:p>
          <a:p>
            <a:endParaRPr lang="en-US" dirty="0" smtClean="0"/>
          </a:p>
          <a:p>
            <a:r>
              <a:rPr lang="en-US" dirty="0" smtClean="0"/>
              <a:t>In example:</a:t>
            </a:r>
          </a:p>
          <a:p>
            <a:pPr>
              <a:buNone/>
            </a:pPr>
            <a:r>
              <a:rPr lang="en-US" dirty="0" smtClean="0"/>
              <a:t>	A </a:t>
            </a:r>
            <a:r>
              <a:rPr lang="en-US" dirty="0" smtClean="0"/>
              <a:t>memory module’s stored data can be corrupted when struck by a high energy </a:t>
            </a:r>
            <a:r>
              <a:rPr lang="en-US" dirty="0" smtClean="0"/>
              <a:t>particle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 this study: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The output of a voltage regulator deviates from the nominal voltage when certain nodes are irradiated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http://spacegrant.arizona.edu/images/AZSGC_logos/print/azsgc_logo_transparent_l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8101" y="0"/>
            <a:ext cx="1105899" cy="1476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35480"/>
            <a:ext cx="8229600" cy="24079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i="1" dirty="0" smtClean="0">
                <a:solidFill>
                  <a:srgbClr val="C00000"/>
                </a:solidFill>
              </a:rPr>
              <a:t>	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</a:rPr>
              <a:t>Our 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</a:rPr>
              <a:t>first effort focuses on the delivery of 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</a:rPr>
              <a:t>a radiation-enabled 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</a:rPr>
              <a:t>macro-model for a Raytheon system 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</a:rPr>
              <a:t>component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3200" dirty="0" smtClean="0"/>
              <a:t>Targeted component: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LT1129 </a:t>
            </a:r>
            <a:r>
              <a:rPr lang="en-US" sz="2800" dirty="0" smtClean="0"/>
              <a:t>3.3V Voltage </a:t>
            </a:r>
            <a:r>
              <a:rPr lang="en-US" sz="2800" dirty="0" smtClean="0"/>
              <a:t>Regulator</a:t>
            </a:r>
          </a:p>
          <a:p>
            <a:r>
              <a:rPr lang="en-US" sz="2800" dirty="0" smtClean="0"/>
              <a:t>Project </a:t>
            </a:r>
            <a:r>
              <a:rPr lang="en-US" sz="2800" dirty="0" smtClean="0"/>
              <a:t>deliverables:</a:t>
            </a:r>
          </a:p>
          <a:p>
            <a:pPr>
              <a:buNone/>
            </a:pPr>
            <a:endParaRPr lang="en-US" sz="2800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4267200"/>
          <a:ext cx="7924800" cy="1828800"/>
        </p:xfrm>
        <a:graphic>
          <a:graphicData uri="http://schemas.openxmlformats.org/drawingml/2006/table">
            <a:tbl>
              <a:tblPr/>
              <a:tblGrid>
                <a:gridCol w="2133600"/>
                <a:gridCol w="838200"/>
                <a:gridCol w="3733800"/>
                <a:gridCol w="121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/>
                          <a:cs typeface="Batang"/>
                        </a:rPr>
                        <a:t>Deliverable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/>
                          <a:cs typeface="Batang"/>
                        </a:rPr>
                        <a:t>Related Task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/>
                          <a:cs typeface="Batang"/>
                        </a:rPr>
                        <a:t>Description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/>
                          <a:cs typeface="Batang"/>
                        </a:rPr>
                        <a:t>Status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Batang"/>
                          <a:cs typeface="Batang"/>
                        </a:rPr>
                        <a:t>LT1129 standard macro-model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Batang"/>
                          <a:cs typeface="Batang"/>
                        </a:rPr>
                        <a:t>Task 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Batang"/>
                          <a:cs typeface="Batang"/>
                        </a:rPr>
                        <a:t>Build standard macro model of LT1129 voltage regulator circuit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Batang"/>
                          <a:cs typeface="Batang"/>
                        </a:rPr>
                        <a:t>complete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Batang"/>
                          <a:cs typeface="Batang"/>
                        </a:rPr>
                        <a:t>LT1129 laser data report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Batang"/>
                          <a:cs typeface="Batang"/>
                        </a:rPr>
                        <a:t>Task 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Batang"/>
                          <a:cs typeface="Batang"/>
                        </a:rPr>
                        <a:t>Report the results of laser testing for transient characterization in IC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Batang"/>
                          <a:cs typeface="Batang"/>
                        </a:rPr>
                        <a:t>complete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Batang"/>
                        <a:cs typeface="Batang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/>
                          <a:cs typeface="Batang"/>
                        </a:rPr>
                        <a:t>LT1129 full transient-enabled macro-model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/>
                          <a:cs typeface="Batang"/>
                        </a:rPr>
                        <a:t>Task 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/>
                          <a:cs typeface="Batang"/>
                        </a:rPr>
                        <a:t>Full report and SET model of LT1129 IC with calibrated SET signal set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/>
                          <a:cs typeface="Batang"/>
                        </a:rPr>
                        <a:t>In progress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/>
                        <a:cs typeface="Batang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4" descr="http://spacegrant.arizona.edu/images/AZSGC_logos/print/azsgc_logo_transparent_l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8101" y="0"/>
            <a:ext cx="1105899" cy="1476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/>
          <a:lstStyle/>
          <a:p>
            <a:r>
              <a:rPr lang="en-US" dirty="0" smtClean="0"/>
              <a:t>Task 1 – Standard Macro-model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91075"/>
            <a:ext cx="2667000" cy="1410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Elbow Connector 6"/>
          <p:cNvCxnSpPr/>
          <p:nvPr/>
        </p:nvCxnSpPr>
        <p:spPr>
          <a:xfrm>
            <a:off x="1524000" y="3478204"/>
            <a:ext cx="2590800" cy="762000"/>
          </a:xfrm>
          <a:prstGeom prst="bentConnector3">
            <a:avLst>
              <a:gd name="adj1" fmla="val 6658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0" y="370680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r>
              <a:rPr lang="en-US" dirty="0" smtClean="0"/>
              <a:t>ith additions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2976" y="4817189"/>
            <a:ext cx="3184224" cy="155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981200"/>
            <a:ext cx="4648200" cy="439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 descr="http://spacegrant.arizona.edu/images/AZSGC_logos/print/azsgc_logo_transparent_l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1"/>
            <a:ext cx="914400" cy="122072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1502688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" dirty="0" smtClean="0"/>
              <a:t>* OUT ADJ GND SHD IN</a:t>
            </a:r>
          </a:p>
          <a:p>
            <a:r>
              <a:rPr lang="en-US" sz="600" dirty="0" smtClean="0"/>
              <a:t>.SUBCKT LT1129 1 2 3 4 5</a:t>
            </a:r>
          </a:p>
          <a:p>
            <a:r>
              <a:rPr lang="en-US" sz="600" dirty="0" smtClean="0"/>
              <a:t>QPWR 51 54 52 Q1</a:t>
            </a:r>
          </a:p>
          <a:p>
            <a:r>
              <a:rPr lang="en-US" sz="600" dirty="0" smtClean="0"/>
              <a:t>RBASE 54 53 16100</a:t>
            </a:r>
          </a:p>
          <a:p>
            <a:r>
              <a:rPr lang="en-US" sz="600" dirty="0" smtClean="0"/>
              <a:t>DDARl</a:t>
            </a:r>
            <a:r>
              <a:rPr lang="en-US" sz="600" dirty="0" smtClean="0"/>
              <a:t> 53 84 DX</a:t>
            </a:r>
          </a:p>
          <a:p>
            <a:r>
              <a:rPr lang="en-US" sz="600" dirty="0" smtClean="0"/>
              <a:t>RDROP 51 1 0.4 TC=4.0E-3</a:t>
            </a:r>
          </a:p>
          <a:p>
            <a:r>
              <a:rPr lang="en-US" sz="600" dirty="0" smtClean="0"/>
              <a:t>RQC 1 3 106E3</a:t>
            </a:r>
          </a:p>
          <a:p>
            <a:r>
              <a:rPr lang="en-US" sz="600" dirty="0" smtClean="0"/>
              <a:t>VCURR 5 52 DC 0</a:t>
            </a:r>
          </a:p>
          <a:p>
            <a:r>
              <a:rPr lang="en-US" sz="600" dirty="0" smtClean="0"/>
              <a:t>FGND 5 3 POLY(1) VCURR 8.5E-6 0 0.097</a:t>
            </a:r>
          </a:p>
          <a:p>
            <a:r>
              <a:rPr lang="en-US" sz="600" dirty="0" smtClean="0"/>
              <a:t>FCL1 3 60 VCURR 0.31</a:t>
            </a:r>
          </a:p>
          <a:p>
            <a:r>
              <a:rPr lang="en-US" sz="600" dirty="0" smtClean="0"/>
              <a:t>RCL1 60 3 10</a:t>
            </a:r>
          </a:p>
          <a:p>
            <a:r>
              <a:rPr lang="en-US" sz="600" dirty="0" smtClean="0"/>
              <a:t>DCL1 60 61 DX</a:t>
            </a:r>
          </a:p>
          <a:p>
            <a:r>
              <a:rPr lang="en-US" sz="600" dirty="0" smtClean="0"/>
              <a:t>VCL1 61 62 DC 0</a:t>
            </a:r>
          </a:p>
          <a:p>
            <a:r>
              <a:rPr lang="en-US" sz="600" dirty="0" smtClean="0"/>
              <a:t>ECL1 62 3 POLY(1) 5 3 2.75 0.035</a:t>
            </a:r>
          </a:p>
          <a:p>
            <a:r>
              <a:rPr lang="en-US" sz="600" dirty="0" smtClean="0"/>
              <a:t>FCL2 90 3 VCL1 1.0</a:t>
            </a:r>
          </a:p>
          <a:p>
            <a:r>
              <a:rPr lang="en-US" sz="600" dirty="0" smtClean="0"/>
              <a:t>IBSD 5 4 DC 6.0E-6</a:t>
            </a:r>
          </a:p>
          <a:p>
            <a:r>
              <a:rPr lang="en-US" sz="600" dirty="0" smtClean="0"/>
              <a:t>DSDP1 4 70 DX</a:t>
            </a:r>
          </a:p>
          <a:p>
            <a:r>
              <a:rPr lang="en-US" sz="600" dirty="0" smtClean="0"/>
              <a:t>VSDP1 70 3 DC 6.2</a:t>
            </a:r>
          </a:p>
          <a:p>
            <a:r>
              <a:rPr lang="en-US" sz="600" dirty="0" smtClean="0"/>
              <a:t>DSDN1 71 4 DX</a:t>
            </a:r>
          </a:p>
          <a:p>
            <a:r>
              <a:rPr lang="en-US" sz="600" dirty="0" smtClean="0"/>
              <a:t>VSDN1 71 3 DC 0.595</a:t>
            </a:r>
          </a:p>
          <a:p>
            <a:r>
              <a:rPr lang="en-US" sz="600" dirty="0" smtClean="0"/>
              <a:t>GSD1 3 73 72 4 1.0E-1</a:t>
            </a:r>
          </a:p>
          <a:p>
            <a:r>
              <a:rPr lang="en-US" sz="600" dirty="0" smtClean="0"/>
              <a:t>RSD1 73 3 1.0E4</a:t>
            </a:r>
          </a:p>
          <a:p>
            <a:r>
              <a:rPr lang="en-US" sz="600" dirty="0" smtClean="0"/>
              <a:t>CSD1 73 3 2.2E-9</a:t>
            </a:r>
          </a:p>
          <a:p>
            <a:r>
              <a:rPr lang="en-US" sz="600" dirty="0" smtClean="0"/>
              <a:t>GTV1 3 72 POLY(1) 73 3 0.78E-3 1.20E-4</a:t>
            </a:r>
          </a:p>
          <a:p>
            <a:r>
              <a:rPr lang="en-US" sz="600" dirty="0" smtClean="0"/>
              <a:t>RTV1 72 3 1.0E3</a:t>
            </a:r>
          </a:p>
          <a:p>
            <a:r>
              <a:rPr lang="en-US" sz="600" dirty="0" smtClean="0"/>
              <a:t>DSDP2 73 74 DX</a:t>
            </a:r>
          </a:p>
          <a:p>
            <a:r>
              <a:rPr lang="en-US" sz="600" dirty="0" smtClean="0"/>
              <a:t>VSDP2 74 3 DC 2.90</a:t>
            </a:r>
          </a:p>
          <a:p>
            <a:r>
              <a:rPr lang="en-US" sz="600" dirty="0" smtClean="0"/>
              <a:t>DSDN2 75 73 DX</a:t>
            </a:r>
          </a:p>
          <a:p>
            <a:r>
              <a:rPr lang="en-US" sz="600" dirty="0" smtClean="0"/>
              <a:t>VSDN2 75 3 DC 0.85</a:t>
            </a:r>
          </a:p>
          <a:p>
            <a:r>
              <a:rPr lang="en-US" sz="600" dirty="0" smtClean="0"/>
              <a:t>QSD 90 77 3 Q2</a:t>
            </a:r>
          </a:p>
          <a:p>
            <a:r>
              <a:rPr lang="en-US" sz="600" dirty="0" smtClean="0"/>
              <a:t>RSD3 77 3 1.0E1</a:t>
            </a:r>
          </a:p>
          <a:p>
            <a:r>
              <a:rPr lang="en-US" sz="600" dirty="0" smtClean="0"/>
              <a:t>GSD3 3 77 73 3 5.3E-2</a:t>
            </a:r>
          </a:p>
          <a:p>
            <a:r>
              <a:rPr lang="en-US" sz="600" dirty="0" smtClean="0"/>
              <a:t>IBEA 3 80 DC 148.7E-6</a:t>
            </a:r>
          </a:p>
          <a:p>
            <a:r>
              <a:rPr lang="en-US" sz="600" dirty="0" smtClean="0"/>
              <a:t>REA1 80 3 1.0E3 TC=-4.6E-3</a:t>
            </a:r>
          </a:p>
          <a:p>
            <a:r>
              <a:rPr lang="en-US" sz="600" dirty="0" smtClean="0"/>
              <a:t>GEA1 2 3 80 3 1.0E-6</a:t>
            </a:r>
          </a:p>
          <a:p>
            <a:r>
              <a:rPr lang="en-US" sz="600" dirty="0" smtClean="0"/>
              <a:t>DEAP1 2 81 DX</a:t>
            </a:r>
          </a:p>
          <a:p>
            <a:r>
              <a:rPr lang="en-US" sz="600" dirty="0" smtClean="0"/>
              <a:t>VEAP1 81 3 DC 5.3</a:t>
            </a:r>
          </a:p>
          <a:p>
            <a:r>
              <a:rPr lang="en-US" sz="600" dirty="0" smtClean="0"/>
              <a:t>DEAN1 82 2 DX</a:t>
            </a:r>
          </a:p>
          <a:p>
            <a:r>
              <a:rPr lang="en-US" sz="600" dirty="0" smtClean="0"/>
              <a:t>VEAN1 82 3 DC 0.4</a:t>
            </a:r>
          </a:p>
          <a:p>
            <a:r>
              <a:rPr lang="en-US" sz="600" dirty="0" smtClean="0"/>
              <a:t>GEA2 3 84 2 90 10.0</a:t>
            </a:r>
          </a:p>
          <a:p>
            <a:r>
              <a:rPr lang="en-US" sz="600" dirty="0" smtClean="0"/>
              <a:t>REA2 84 3 1.0E3</a:t>
            </a:r>
          </a:p>
          <a:p>
            <a:r>
              <a:rPr lang="en-US" sz="600" dirty="0" smtClean="0"/>
              <a:t>CFEED 84 88 1e-8</a:t>
            </a:r>
          </a:p>
          <a:p>
            <a:r>
              <a:rPr lang="en-US" sz="600" dirty="0" smtClean="0"/>
              <a:t>RFEED 88 90 2.0E3</a:t>
            </a:r>
          </a:p>
          <a:p>
            <a:r>
              <a:rPr lang="en-US" sz="600" dirty="0" smtClean="0"/>
              <a:t>DREV 5 55 DX</a:t>
            </a:r>
          </a:p>
          <a:p>
            <a:r>
              <a:rPr lang="en-US" sz="600" dirty="0" smtClean="0"/>
              <a:t>RREV 55 3 1.0E9</a:t>
            </a:r>
          </a:p>
          <a:p>
            <a:r>
              <a:rPr lang="en-US" sz="600" dirty="0" smtClean="0"/>
              <a:t>DEAP2 84 85 DX</a:t>
            </a:r>
          </a:p>
          <a:p>
            <a:r>
              <a:rPr lang="en-US" sz="600" dirty="0" smtClean="0"/>
              <a:t>EEAP2 85 3 POLY(1) 55 3 -1.0 1.0</a:t>
            </a:r>
          </a:p>
          <a:p>
            <a:r>
              <a:rPr lang="en-US" sz="600" dirty="0" smtClean="0"/>
              <a:t>DEAN2 86 84 DX</a:t>
            </a:r>
          </a:p>
          <a:p>
            <a:r>
              <a:rPr lang="en-US" sz="600" dirty="0" smtClean="0"/>
              <a:t>VEAN2 86 3 DC 1.0</a:t>
            </a:r>
          </a:p>
          <a:p>
            <a:r>
              <a:rPr lang="en-US" sz="600" dirty="0" smtClean="0"/>
              <a:t>IREF1 3 90 DC 3.7502E-3</a:t>
            </a:r>
          </a:p>
          <a:p>
            <a:r>
              <a:rPr lang="en-US" sz="600" dirty="0" smtClean="0"/>
              <a:t>RREF1 90 3 1.0E3 TC=1.0E-4</a:t>
            </a:r>
          </a:p>
          <a:p>
            <a:r>
              <a:rPr lang="en-US" sz="600" dirty="0" smtClean="0"/>
              <a:t>GLINE 3 90 5 3 1.3E-8</a:t>
            </a:r>
          </a:p>
          <a:p>
            <a:r>
              <a:rPr lang="en-US" sz="600" dirty="0" smtClean="0"/>
              <a:t>GLOAD 90 3 51 1 24.6E-6</a:t>
            </a:r>
          </a:p>
          <a:p>
            <a:r>
              <a:rPr lang="en-US" sz="600" dirty="0" smtClean="0"/>
              <a:t>.MODEL DX D IS=8e-16 RS=0 XTI=0</a:t>
            </a:r>
          </a:p>
          <a:p>
            <a:r>
              <a:rPr lang="en-US" sz="600" dirty="0" smtClean="0"/>
              <a:t>.MODEL Q1 PNP IS=1e-12 BF=11400 XTI=0</a:t>
            </a:r>
          </a:p>
          <a:p>
            <a:r>
              <a:rPr lang="en-US" sz="600" dirty="0" smtClean="0"/>
              <a:t>.MODEL Q2 NPN IS=1e-16 BF=1000 XTI=0</a:t>
            </a:r>
          </a:p>
          <a:p>
            <a:r>
              <a:rPr lang="en-US" sz="600" dirty="0" smtClean="0"/>
              <a:t>.ENDS LT1129</a:t>
            </a:r>
            <a:endParaRPr lang="en-US" sz="600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0" y="6400800"/>
            <a:ext cx="5287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Schematics by David Oleksy with help from Bert </a:t>
            </a:r>
            <a:r>
              <a:rPr lang="en-US" sz="1600" dirty="0" smtClean="0"/>
              <a:t>Vermeire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2 – Laser Testing Prep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57400"/>
            <a:ext cx="2362200" cy="160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057401"/>
            <a:ext cx="5651436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Bent-Up Arrow 10"/>
          <p:cNvSpPr/>
          <p:nvPr/>
        </p:nvSpPr>
        <p:spPr>
          <a:xfrm rot="5400000">
            <a:off x="1638300" y="3314700"/>
            <a:ext cx="1524000" cy="990600"/>
          </a:xfrm>
          <a:prstGeom prst="bentUpArrow">
            <a:avLst>
              <a:gd name="adj1" fmla="val 13923"/>
              <a:gd name="adj2" fmla="val 20308"/>
              <a:gd name="adj3" fmla="val 30846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36576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Photo by</a:t>
            </a:r>
          </a:p>
          <a:p>
            <a:r>
              <a:rPr lang="en-US" sz="1600" dirty="0" smtClean="0"/>
              <a:t>David Oleksy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971800" y="6477000"/>
            <a:ext cx="563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Photo by David Wright and David Oleksy</a:t>
            </a:r>
            <a:endParaRPr lang="en-US" sz="1600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648200"/>
            <a:ext cx="1371600" cy="19298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5" name="Picture 14" descr="http://spacegrant.arizona.edu/images/AZSGC_logos/print/azsgc_logo_transparent_l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38101" y="0"/>
            <a:ext cx="1105899" cy="1476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2 – Laser </a:t>
            </a:r>
            <a:r>
              <a:rPr lang="en-US" dirty="0" smtClean="0"/>
              <a:t>Testing Prep</a:t>
            </a:r>
            <a:endParaRPr lang="en-US" dirty="0"/>
          </a:p>
        </p:txBody>
      </p:sp>
      <p:pic>
        <p:nvPicPr>
          <p:cNvPr id="4" name="Picture 3" descr="http://spacegrant.arizona.edu/images/AZSGC_logos/print/azsgc_logo_transparent_l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8101" y="0"/>
            <a:ext cx="1105899" cy="1476375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81200"/>
            <a:ext cx="2667000" cy="1866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099" name="Picture 3" descr="C:\Documents and Settings\doleksy\My Documents\My Pictures\LT1129_PCB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981200"/>
            <a:ext cx="2280662" cy="1857375"/>
          </a:xfrm>
          <a:prstGeom prst="rect">
            <a:avLst/>
          </a:prstGeom>
          <a:noFill/>
        </p:spPr>
      </p:pic>
      <p:pic>
        <p:nvPicPr>
          <p:cNvPr id="4100" name="Picture 4" descr="C:\Documents and Settings\doleksy\My Documents\My Pictures\LT1129_PCB_labeled.jpg"/>
          <p:cNvPicPr>
            <a:picLocks noChangeAspect="1" noChangeArrowheads="1"/>
          </p:cNvPicPr>
          <p:nvPr/>
        </p:nvPicPr>
        <p:blipFill>
          <a:blip r:embed="rId5" cstate="print"/>
          <a:srcRect t="5926" r="8889"/>
          <a:stretch>
            <a:fillRect/>
          </a:stretch>
        </p:blipFill>
        <p:spPr bwMode="auto">
          <a:xfrm>
            <a:off x="2514600" y="3981450"/>
            <a:ext cx="3124200" cy="2419350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>
          <a:blip r:embed="rId6" cstate="print"/>
          <a:srcRect r="37034"/>
          <a:stretch>
            <a:fillRect/>
          </a:stretch>
        </p:blipFill>
        <p:spPr bwMode="auto">
          <a:xfrm>
            <a:off x="5715000" y="2514600"/>
            <a:ext cx="3090863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All graphics by David Oleksy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4114800"/>
            <a:ext cx="205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 Package chip</a:t>
            </a:r>
          </a:p>
          <a:p>
            <a:r>
              <a:rPr lang="en-US" dirty="0" smtClean="0"/>
              <a:t>• Design test board</a:t>
            </a:r>
          </a:p>
          <a:p>
            <a:r>
              <a:rPr lang="en-US" dirty="0" smtClean="0"/>
              <a:t>• Order the board</a:t>
            </a:r>
          </a:p>
          <a:p>
            <a:r>
              <a:rPr lang="en-US" dirty="0" smtClean="0"/>
              <a:t>• Populate board</a:t>
            </a:r>
          </a:p>
          <a:p>
            <a:r>
              <a:rPr lang="en-US" dirty="0" smtClean="0"/>
              <a:t>• Write manual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2 – Laser </a:t>
            </a:r>
            <a:r>
              <a:rPr lang="en-US" dirty="0" smtClean="0"/>
              <a:t>Testing</a:t>
            </a:r>
            <a:endParaRPr lang="en-US" dirty="0"/>
          </a:p>
        </p:txBody>
      </p:sp>
      <p:pic>
        <p:nvPicPr>
          <p:cNvPr id="5" name="Picture 4" descr="http://spacegrant.arizona.edu/images/AZSGC_logos/print/azsgc_logo_transparent_l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8101" y="0"/>
            <a:ext cx="1105899" cy="1476375"/>
          </a:xfrm>
          <a:prstGeom prst="rect">
            <a:avLst/>
          </a:prstGeom>
          <a:noFill/>
        </p:spPr>
      </p:pic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657600"/>
            <a:ext cx="3581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657600"/>
            <a:ext cx="44958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-76200" y="6477000"/>
            <a:ext cx="914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Results by Stephen Buchner 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1828800"/>
            <a:ext cx="8382000" cy="1676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600" dirty="0" smtClean="0"/>
              <a:t>Example of </a:t>
            </a:r>
            <a:r>
              <a:rPr lang="en-US" sz="2600" dirty="0" smtClean="0"/>
              <a:t>data set: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2600" dirty="0" smtClean="0"/>
              <a:t>	Highlighted </a:t>
            </a:r>
            <a:r>
              <a:rPr lang="en-US" sz="2600" dirty="0" smtClean="0"/>
              <a:t>strike locations that produce similar measurable voltage output </a:t>
            </a:r>
            <a:r>
              <a:rPr lang="en-US" sz="2600" dirty="0" smtClean="0"/>
              <a:t>effects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3 – TRE Enabled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638800" cy="26365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Model development is in progress</a:t>
            </a:r>
          </a:p>
          <a:p>
            <a:r>
              <a:rPr lang="en-US" sz="2400" dirty="0" smtClean="0"/>
              <a:t>Radiation strikes are simulated with directly applied spikes of current on certain circuit nodes</a:t>
            </a:r>
          </a:p>
          <a:p>
            <a:r>
              <a:rPr lang="en-US" sz="2400" dirty="0" smtClean="0"/>
              <a:t>Simulated strikes on some nodes already match the data…</a:t>
            </a:r>
            <a:endParaRPr lang="en-US" sz="2400" dirty="0"/>
          </a:p>
        </p:txBody>
      </p:sp>
      <p:pic>
        <p:nvPicPr>
          <p:cNvPr id="4" name="Picture 3" descr="http://spacegrant.arizona.edu/images/AZSGC_logos/print/azsgc_logo_transparent_l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8101" y="0"/>
            <a:ext cx="1105899" cy="1476375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252246"/>
            <a:ext cx="2895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8200" y="4462046"/>
            <a:ext cx="5334000" cy="2133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15000" y="4081046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Hugh Barnaby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6519446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Hugh Barnaby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581400" y="6519446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Stephen Buchner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5791200" y="1959114"/>
            <a:ext cx="2822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Double Exp. Current Spike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378</TotalTime>
  <Words>665</Words>
  <Application>Microsoft Office PowerPoint</Application>
  <PresentationFormat>On-screen Show (4:3)</PresentationFormat>
  <Paragraphs>135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Transient Radiation Effects Behavioral Modeling</vt:lpstr>
      <vt:lpstr>Problem Statement</vt:lpstr>
      <vt:lpstr>Radiation Effects  of Concern</vt:lpstr>
      <vt:lpstr>Project Tasks</vt:lpstr>
      <vt:lpstr>Task 1 – Standard Macro-model</vt:lpstr>
      <vt:lpstr>Task 2 – Laser Testing Prep</vt:lpstr>
      <vt:lpstr>Task 2 – Laser Testing Prep</vt:lpstr>
      <vt:lpstr>Task 2 – Laser Testing</vt:lpstr>
      <vt:lpstr>Task 3 – TRE Enabled Model</vt:lpstr>
      <vt:lpstr>Current Conclusions</vt:lpstr>
      <vt:lpstr>That’s it!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Transient Radiation Effects Behavioral Modeling</dc:title>
  <dc:creator>Admin</dc:creator>
  <cp:lastModifiedBy>doleksy</cp:lastModifiedBy>
  <cp:revision>36</cp:revision>
  <dcterms:created xsi:type="dcterms:W3CDTF">2010-04-12T07:20:30Z</dcterms:created>
  <dcterms:modified xsi:type="dcterms:W3CDTF">2010-04-13T05:22:32Z</dcterms:modified>
</cp:coreProperties>
</file>